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19263"/>
            <a:ext cx="7477601" cy="47910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Влияние современной музыки на формирование личности</a:t>
            </a:r>
            <a:endParaRPr lang="en-US" sz="6036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3502700" y="468987"/>
            <a:ext cx="4263866" cy="5329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97"/>
              </a:lnSpc>
              <a:buNone/>
            </a:pPr>
            <a:r>
              <a:rPr lang="en-US" sz="335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Цель</a:t>
            </a:r>
            <a:endParaRPr lang="en-US" sz="3357" dirty="0"/>
          </a:p>
        </p:txBody>
      </p:sp>
      <p:sp>
        <p:nvSpPr>
          <p:cNvPr id="5" name="Text 2"/>
          <p:cNvSpPr/>
          <p:nvPr/>
        </p:nvSpPr>
        <p:spPr>
          <a:xfrm>
            <a:off x="3502700" y="1343025"/>
            <a:ext cx="7624882" cy="1091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49"/>
              </a:lnSpc>
              <a:buNone/>
            </a:pPr>
            <a:r>
              <a:rPr lang="en-US" sz="1343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Изучение и анализ воздействия музыки на психофизиологическое состояние человека с целью выявления его эмоциональных, когнитивных и поведенческих реакций, влияние современной музыки на формирование личности с целью понимания ее роли в развитии индивидуальности и социальной адаптации</a:t>
            </a:r>
            <a:endParaRPr lang="en-US" sz="1343" dirty="0"/>
          </a:p>
        </p:txBody>
      </p:sp>
      <p:sp>
        <p:nvSpPr>
          <p:cNvPr id="6" name="Text 3"/>
          <p:cNvSpPr/>
          <p:nvPr/>
        </p:nvSpPr>
        <p:spPr>
          <a:xfrm>
            <a:off x="3502700" y="2690336"/>
            <a:ext cx="4263866" cy="5329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97"/>
              </a:lnSpc>
              <a:buNone/>
            </a:pPr>
            <a:r>
              <a:rPr lang="en-US" sz="335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Задачи</a:t>
            </a:r>
            <a:endParaRPr lang="en-US" sz="3357" dirty="0"/>
          </a:p>
        </p:txBody>
      </p:sp>
      <p:sp>
        <p:nvSpPr>
          <p:cNvPr id="7" name="Text 4"/>
          <p:cNvSpPr/>
          <p:nvPr/>
        </p:nvSpPr>
        <p:spPr>
          <a:xfrm>
            <a:off x="3502700" y="3649504"/>
            <a:ext cx="2263973" cy="799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98"/>
              </a:lnSpc>
              <a:buNone/>
            </a:pPr>
            <a:r>
              <a:rPr lang="en-US" sz="1679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Анализ физиологических реакций на музыку</a:t>
            </a:r>
            <a:endParaRPr lang="en-US" sz="1679" dirty="0"/>
          </a:p>
        </p:txBody>
      </p:sp>
      <p:sp>
        <p:nvSpPr>
          <p:cNvPr id="8" name="Text 5"/>
          <p:cNvSpPr/>
          <p:nvPr/>
        </p:nvSpPr>
        <p:spPr>
          <a:xfrm>
            <a:off x="3502700" y="4619387"/>
            <a:ext cx="2263973" cy="1910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49"/>
              </a:lnSpc>
              <a:buNone/>
            </a:pPr>
            <a:r>
              <a:rPr lang="en-US" sz="1343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Исследование влияния музыки на сердечный ритм, дыхание, кровяное давление и другие физиологические показатели организма человека.</a:t>
            </a:r>
            <a:endParaRPr lang="en-US" sz="1343" dirty="0"/>
          </a:p>
        </p:txBody>
      </p:sp>
      <p:sp>
        <p:nvSpPr>
          <p:cNvPr id="9" name="Text 6"/>
          <p:cNvSpPr/>
          <p:nvPr/>
        </p:nvSpPr>
        <p:spPr>
          <a:xfrm>
            <a:off x="6190298" y="3649504"/>
            <a:ext cx="2263973" cy="23981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98"/>
              </a:lnSpc>
              <a:buNone/>
            </a:pPr>
            <a:r>
              <a:rPr lang="en-US" sz="1679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Изучение эмоционального воздействия музыки на психическое состояние и эмоциональное благополучие личности</a:t>
            </a:r>
            <a:endParaRPr lang="en-US" sz="1679" dirty="0"/>
          </a:p>
        </p:txBody>
      </p:sp>
      <p:sp>
        <p:nvSpPr>
          <p:cNvPr id="10" name="Text 7"/>
          <p:cNvSpPr/>
          <p:nvPr/>
        </p:nvSpPr>
        <p:spPr>
          <a:xfrm>
            <a:off x="6190298" y="6218158"/>
            <a:ext cx="2263973" cy="13644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49"/>
              </a:lnSpc>
              <a:buNone/>
            </a:pPr>
            <a:r>
              <a:rPr lang="en-US" sz="1343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того, как музыкальные композиции влияют на эмоциональное состояние и психическое здоровье человека</a:t>
            </a:r>
            <a:endParaRPr lang="en-US" sz="1343" dirty="0"/>
          </a:p>
        </p:txBody>
      </p:sp>
      <p:sp>
        <p:nvSpPr>
          <p:cNvPr id="11" name="Text 8"/>
          <p:cNvSpPr/>
          <p:nvPr/>
        </p:nvSpPr>
        <p:spPr>
          <a:xfrm>
            <a:off x="8877895" y="3649504"/>
            <a:ext cx="2263973" cy="1332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98"/>
              </a:lnSpc>
              <a:buNone/>
            </a:pPr>
            <a:r>
              <a:rPr lang="en-US" sz="1679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Рассмотрение влияния современных песен на формирование личности</a:t>
            </a:r>
            <a:endParaRPr lang="en-US" sz="1679" dirty="0"/>
          </a:p>
        </p:txBody>
      </p:sp>
      <p:sp>
        <p:nvSpPr>
          <p:cNvPr id="12" name="Text 9"/>
          <p:cNvSpPr/>
          <p:nvPr/>
        </p:nvSpPr>
        <p:spPr>
          <a:xfrm>
            <a:off x="8877895" y="5152311"/>
            <a:ext cx="2263973" cy="2456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49"/>
              </a:lnSpc>
              <a:buNone/>
            </a:pPr>
            <a:r>
              <a:rPr lang="en-US" sz="1343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Изучение того, как содержание и смысл текстов песен могут воздействовать на мировоззрение, самооценку, идентификацию и стереотипы поведения личности.</a:t>
            </a:r>
            <a:endParaRPr lang="en-US" sz="1343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95450" y="602099"/>
            <a:ext cx="7581781" cy="1059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173"/>
              </a:lnSpc>
              <a:buNone/>
            </a:pPr>
            <a:r>
              <a:rPr lang="en-US" sz="333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Механизм воздействия музыки на человека</a:t>
            </a:r>
            <a:endParaRPr lang="en-US" sz="3338" dirty="0"/>
          </a:p>
        </p:txBody>
      </p:sp>
      <p:sp>
        <p:nvSpPr>
          <p:cNvPr id="6" name="Shape 2"/>
          <p:cNvSpPr/>
          <p:nvPr/>
        </p:nvSpPr>
        <p:spPr>
          <a:xfrm>
            <a:off x="1932861" y="1916311"/>
            <a:ext cx="33814" cy="5711190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7" name="Shape 3"/>
          <p:cNvSpPr/>
          <p:nvPr/>
        </p:nvSpPr>
        <p:spPr>
          <a:xfrm>
            <a:off x="2140506" y="2222540"/>
            <a:ext cx="593527" cy="33814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8" name="Shape 4"/>
          <p:cNvSpPr/>
          <p:nvPr/>
        </p:nvSpPr>
        <p:spPr>
          <a:xfrm>
            <a:off x="1759029" y="2048827"/>
            <a:ext cx="381476" cy="381476"/>
          </a:xfrm>
          <a:prstGeom prst="roundRect">
            <a:avLst>
              <a:gd name="adj" fmla="val 26674"/>
            </a:avLst>
          </a:prstGeom>
          <a:solidFill>
            <a:srgbClr val="FFD6D6"/>
          </a:solidFill>
          <a:ln/>
        </p:spPr>
      </p:sp>
      <p:sp>
        <p:nvSpPr>
          <p:cNvPr id="9" name="Text 5"/>
          <p:cNvSpPr/>
          <p:nvPr/>
        </p:nvSpPr>
        <p:spPr>
          <a:xfrm>
            <a:off x="1910715" y="2080498"/>
            <a:ext cx="78105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003" dirty="0"/>
          </a:p>
        </p:txBody>
      </p:sp>
      <p:sp>
        <p:nvSpPr>
          <p:cNvPr id="10" name="Text 6"/>
          <p:cNvSpPr/>
          <p:nvPr/>
        </p:nvSpPr>
        <p:spPr>
          <a:xfrm>
            <a:off x="2882503" y="2085856"/>
            <a:ext cx="2662833" cy="265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7"/>
              </a:lnSpc>
              <a:buNone/>
            </a:pPr>
            <a:r>
              <a:rPr lang="en-US" sz="166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Воздействие на организм</a:t>
            </a:r>
            <a:endParaRPr lang="en-US" sz="1669" dirty="0"/>
          </a:p>
        </p:txBody>
      </p:sp>
      <p:sp>
        <p:nvSpPr>
          <p:cNvPr id="11" name="Text 7"/>
          <p:cNvSpPr/>
          <p:nvPr/>
        </p:nvSpPr>
        <p:spPr>
          <a:xfrm>
            <a:off x="2882503" y="2452568"/>
            <a:ext cx="6394728" cy="1084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37"/>
              </a:lnSpc>
              <a:buNone/>
            </a:pPr>
            <a:r>
              <a:rPr lang="en-US" sz="133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Музыка оказывает сильное воздействие на физическое и психологическое состояние человека. Она может успокаивать, бодрить, вызывать различные эмоции. Исследования показали, что классическая музыка благотворно влияет на работу внутренних органов и улучшает память.</a:t>
            </a:r>
            <a:endParaRPr lang="en-US" sz="1335" dirty="0"/>
          </a:p>
        </p:txBody>
      </p:sp>
      <p:sp>
        <p:nvSpPr>
          <p:cNvPr id="12" name="Shape 8"/>
          <p:cNvSpPr/>
          <p:nvPr/>
        </p:nvSpPr>
        <p:spPr>
          <a:xfrm>
            <a:off x="2140506" y="4182785"/>
            <a:ext cx="593527" cy="33814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13" name="Shape 9"/>
          <p:cNvSpPr/>
          <p:nvPr/>
        </p:nvSpPr>
        <p:spPr>
          <a:xfrm>
            <a:off x="1759029" y="4009073"/>
            <a:ext cx="381476" cy="381476"/>
          </a:xfrm>
          <a:prstGeom prst="roundRect">
            <a:avLst>
              <a:gd name="adj" fmla="val 26674"/>
            </a:avLst>
          </a:prstGeom>
          <a:solidFill>
            <a:srgbClr val="FFD6D6"/>
          </a:solidFill>
          <a:ln/>
        </p:spPr>
      </p:sp>
      <p:sp>
        <p:nvSpPr>
          <p:cNvPr id="14" name="Text 10"/>
          <p:cNvSpPr/>
          <p:nvPr/>
        </p:nvSpPr>
        <p:spPr>
          <a:xfrm>
            <a:off x="1879997" y="4040743"/>
            <a:ext cx="139422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003" dirty="0"/>
          </a:p>
        </p:txBody>
      </p:sp>
      <p:sp>
        <p:nvSpPr>
          <p:cNvPr id="15" name="Text 11"/>
          <p:cNvSpPr/>
          <p:nvPr/>
        </p:nvSpPr>
        <p:spPr>
          <a:xfrm>
            <a:off x="2882503" y="4046101"/>
            <a:ext cx="3483412" cy="265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7"/>
              </a:lnSpc>
              <a:buNone/>
            </a:pPr>
            <a:r>
              <a:rPr lang="en-US" sz="166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Влияние на растения и животных</a:t>
            </a:r>
            <a:endParaRPr lang="en-US" sz="1669" dirty="0"/>
          </a:p>
        </p:txBody>
      </p:sp>
      <p:sp>
        <p:nvSpPr>
          <p:cNvPr id="16" name="Text 12"/>
          <p:cNvSpPr/>
          <p:nvPr/>
        </p:nvSpPr>
        <p:spPr>
          <a:xfrm>
            <a:off x="2882503" y="4412813"/>
            <a:ext cx="6394728" cy="1084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37"/>
              </a:lnSpc>
              <a:buNone/>
            </a:pPr>
            <a:r>
              <a:rPr lang="en-US" sz="133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Растения и животные также реагируют на музыку. Классическая музыка ускоряет рост растений и увеличивает надои у животных, в то время как тяжелый рок оказывает негативное воздействие, вызывая увядание растений и снижение продуктивности.</a:t>
            </a:r>
            <a:endParaRPr lang="en-US" sz="1335" dirty="0"/>
          </a:p>
        </p:txBody>
      </p:sp>
      <p:sp>
        <p:nvSpPr>
          <p:cNvPr id="17" name="Shape 13"/>
          <p:cNvSpPr/>
          <p:nvPr/>
        </p:nvSpPr>
        <p:spPr>
          <a:xfrm>
            <a:off x="2140506" y="6143030"/>
            <a:ext cx="593527" cy="33814"/>
          </a:xfrm>
          <a:prstGeom prst="rect">
            <a:avLst/>
          </a:prstGeom>
          <a:solidFill>
            <a:srgbClr val="E0B7B7"/>
          </a:solidFill>
          <a:ln/>
        </p:spPr>
      </p:sp>
      <p:sp>
        <p:nvSpPr>
          <p:cNvPr id="18" name="Shape 14"/>
          <p:cNvSpPr/>
          <p:nvPr/>
        </p:nvSpPr>
        <p:spPr>
          <a:xfrm>
            <a:off x="1759029" y="5969318"/>
            <a:ext cx="381476" cy="381476"/>
          </a:xfrm>
          <a:prstGeom prst="roundRect">
            <a:avLst>
              <a:gd name="adj" fmla="val 26674"/>
            </a:avLst>
          </a:prstGeom>
          <a:solidFill>
            <a:srgbClr val="FFD6D6"/>
          </a:solidFill>
          <a:ln/>
        </p:spPr>
      </p:sp>
      <p:sp>
        <p:nvSpPr>
          <p:cNvPr id="19" name="Text 15"/>
          <p:cNvSpPr/>
          <p:nvPr/>
        </p:nvSpPr>
        <p:spPr>
          <a:xfrm>
            <a:off x="1875234" y="6000988"/>
            <a:ext cx="149066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04"/>
              </a:lnSpc>
              <a:buNone/>
            </a:pPr>
            <a:r>
              <a:rPr lang="en-US" sz="200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003" dirty="0"/>
          </a:p>
        </p:txBody>
      </p:sp>
      <p:sp>
        <p:nvSpPr>
          <p:cNvPr id="20" name="Text 16"/>
          <p:cNvSpPr/>
          <p:nvPr/>
        </p:nvSpPr>
        <p:spPr>
          <a:xfrm>
            <a:off x="2882503" y="6006346"/>
            <a:ext cx="2848928" cy="265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7"/>
              </a:lnSpc>
              <a:buNone/>
            </a:pPr>
            <a:r>
              <a:rPr lang="en-US" sz="166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Опасность громкой музыки</a:t>
            </a:r>
            <a:endParaRPr lang="en-US" sz="1669" dirty="0"/>
          </a:p>
        </p:txBody>
      </p:sp>
      <p:sp>
        <p:nvSpPr>
          <p:cNvPr id="21" name="Text 17"/>
          <p:cNvSpPr/>
          <p:nvPr/>
        </p:nvSpPr>
        <p:spPr>
          <a:xfrm>
            <a:off x="2882503" y="6373058"/>
            <a:ext cx="6394728" cy="1084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37"/>
              </a:lnSpc>
              <a:buNone/>
            </a:pPr>
            <a:r>
              <a:rPr lang="en-US" sz="133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Длительное воздействие громкой музыки, особенно современных жанров, может приводить к потере слуха, ухудшению памяти и даже психическим расстройствам. Поэтому важно соблюдать меры предосторожности при прослушивании музыки.</a:t>
            </a:r>
            <a:endParaRPr lang="en-US" sz="133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166932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Музыка как средство развития личности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Влияние на эмоции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680460"/>
            <a:ext cx="2949416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Музыка способна вызывать широкий спектр эмоций - от радости до печали. Она помогает человеку выражать и осознавать свои чувства, развивает эмоциональную сферу личности.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111103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Развитие творческих способностей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027646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Занятия музыкой, такие как пение, игра на инструментах, сочинение музыки, развивают креативность, воображение и другие творческие качества личности.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111103"/>
            <a:ext cx="2949416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Влияние на познавательные процессы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374832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Исследования показывают, что музыка, особенно классическая, положительно влияет на интеллектуальное развитие, память, внимание и другие когнитивные функции.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1334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99961" y="2737366"/>
            <a:ext cx="6385441" cy="533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6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Влияние современной музыки</a:t>
            </a:r>
            <a:endParaRPr lang="en-US" sz="3360" dirty="0"/>
          </a:p>
        </p:txBody>
      </p:sp>
      <p:sp>
        <p:nvSpPr>
          <p:cNvPr id="6" name="Shape 2"/>
          <p:cNvSpPr/>
          <p:nvPr/>
        </p:nvSpPr>
        <p:spPr>
          <a:xfrm>
            <a:off x="3499961" y="3659981"/>
            <a:ext cx="383977" cy="383977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3652599" y="3692009"/>
            <a:ext cx="7858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016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016" dirty="0"/>
          </a:p>
        </p:txBody>
      </p:sp>
      <p:sp>
        <p:nvSpPr>
          <p:cNvPr id="8" name="Text 4"/>
          <p:cNvSpPr/>
          <p:nvPr/>
        </p:nvSpPr>
        <p:spPr>
          <a:xfrm>
            <a:off x="4054554" y="3718679"/>
            <a:ext cx="1875115" cy="800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8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Негативное влияние низких частот</a:t>
            </a:r>
            <a:endParaRPr lang="en-US" sz="1680" dirty="0"/>
          </a:p>
        </p:txBody>
      </p:sp>
      <p:sp>
        <p:nvSpPr>
          <p:cNvPr id="9" name="Text 5"/>
          <p:cNvSpPr/>
          <p:nvPr/>
        </p:nvSpPr>
        <p:spPr>
          <a:xfrm>
            <a:off x="4054554" y="4621173"/>
            <a:ext cx="1875115" cy="30044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Современная музыка, особенно рок, хип-хоп и метал, часто содержит преобладание низких частот, которые оказывают угнетающее воздействие на организм, вызывая депрессию и упадок сил.</a:t>
            </a:r>
            <a:endParaRPr lang="en-US" sz="1344" dirty="0"/>
          </a:p>
        </p:txBody>
      </p:sp>
      <p:sp>
        <p:nvSpPr>
          <p:cNvPr id="10" name="Shape 6"/>
          <p:cNvSpPr/>
          <p:nvPr/>
        </p:nvSpPr>
        <p:spPr>
          <a:xfrm>
            <a:off x="6100286" y="3659981"/>
            <a:ext cx="383977" cy="383977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1" name="Text 7"/>
          <p:cNvSpPr/>
          <p:nvPr/>
        </p:nvSpPr>
        <p:spPr>
          <a:xfrm>
            <a:off x="6222087" y="3692009"/>
            <a:ext cx="140256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016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016" dirty="0"/>
          </a:p>
        </p:txBody>
      </p:sp>
      <p:sp>
        <p:nvSpPr>
          <p:cNvPr id="12" name="Text 8"/>
          <p:cNvSpPr/>
          <p:nvPr/>
        </p:nvSpPr>
        <p:spPr>
          <a:xfrm>
            <a:off x="6654879" y="3718679"/>
            <a:ext cx="1875115" cy="800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8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Связь с агрессивным поведением</a:t>
            </a:r>
            <a:endParaRPr lang="en-US" sz="1680" dirty="0"/>
          </a:p>
        </p:txBody>
      </p:sp>
      <p:sp>
        <p:nvSpPr>
          <p:cNvPr id="13" name="Text 9"/>
          <p:cNvSpPr/>
          <p:nvPr/>
        </p:nvSpPr>
        <p:spPr>
          <a:xfrm>
            <a:off x="6654879" y="4621173"/>
            <a:ext cx="1875115" cy="2731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Исследования показывают, что любители тяжелой музыки чаще демонстрируют агрессивное поведение, склонность к насилию и употреблению алкоголя и наркотиков.</a:t>
            </a:r>
            <a:endParaRPr lang="en-US" sz="1344" dirty="0"/>
          </a:p>
        </p:txBody>
      </p:sp>
      <p:sp>
        <p:nvSpPr>
          <p:cNvPr id="14" name="Shape 10"/>
          <p:cNvSpPr/>
          <p:nvPr/>
        </p:nvSpPr>
        <p:spPr>
          <a:xfrm>
            <a:off x="8700611" y="3659981"/>
            <a:ext cx="383977" cy="383977"/>
          </a:xfrm>
          <a:prstGeom prst="roundRect">
            <a:avLst>
              <a:gd name="adj" fmla="val 26670"/>
            </a:avLst>
          </a:prstGeom>
          <a:solidFill>
            <a:srgbClr val="FFD6D6"/>
          </a:solidFill>
          <a:ln/>
        </p:spPr>
      </p:sp>
      <p:sp>
        <p:nvSpPr>
          <p:cNvPr id="15" name="Text 11"/>
          <p:cNvSpPr/>
          <p:nvPr/>
        </p:nvSpPr>
        <p:spPr>
          <a:xfrm>
            <a:off x="8817531" y="3692009"/>
            <a:ext cx="150019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20"/>
              </a:lnSpc>
              <a:buNone/>
            </a:pPr>
            <a:r>
              <a:rPr lang="en-US" sz="2016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016" dirty="0"/>
          </a:p>
        </p:txBody>
      </p:sp>
      <p:sp>
        <p:nvSpPr>
          <p:cNvPr id="16" name="Text 12"/>
          <p:cNvSpPr/>
          <p:nvPr/>
        </p:nvSpPr>
        <p:spPr>
          <a:xfrm>
            <a:off x="9255204" y="3718679"/>
            <a:ext cx="1875115" cy="1066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8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Негативное влияние на когнитивные способности</a:t>
            </a:r>
            <a:endParaRPr lang="en-US" sz="1680" dirty="0"/>
          </a:p>
        </p:txBody>
      </p:sp>
      <p:sp>
        <p:nvSpPr>
          <p:cNvPr id="17" name="Text 13"/>
          <p:cNvSpPr/>
          <p:nvPr/>
        </p:nvSpPr>
        <p:spPr>
          <a:xfrm>
            <a:off x="9255204" y="4887873"/>
            <a:ext cx="1875115" cy="19119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44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Громкая современная музыка может временно ухудшать память, внимание и способность к обучению, особенно у подростков.</a:t>
            </a:r>
            <a:endParaRPr lang="en-US" sz="13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967026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Благотворное влияние классической музыки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800112"/>
            <a:ext cx="3163014" cy="4462343"/>
          </a:xfrm>
          <a:prstGeom prst="roundRect">
            <a:avLst>
              <a:gd name="adj" fmla="val 4215"/>
            </a:avLst>
          </a:prstGeom>
          <a:solidFill>
            <a:srgbClr val="FFD6D6"/>
          </a:solidFill>
          <a:ln/>
        </p:spPr>
      </p:sp>
      <p:sp>
        <p:nvSpPr>
          <p:cNvPr id="6" name="Text 3"/>
          <p:cNvSpPr/>
          <p:nvPr/>
        </p:nvSpPr>
        <p:spPr>
          <a:xfrm>
            <a:off x="2570559" y="3022283"/>
            <a:ext cx="2718673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Улучшение мыслительных процессов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70559" y="4197072"/>
            <a:ext cx="2718673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Исследования показывают, что классическая музыка, особенно Моцарта, стимулирует мыслительные процессы, улучшает память и способность к обучению.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2800112"/>
            <a:ext cx="3163014" cy="4462343"/>
          </a:xfrm>
          <a:prstGeom prst="roundRect">
            <a:avLst>
              <a:gd name="adj" fmla="val 4215"/>
            </a:avLst>
          </a:prstGeom>
          <a:solidFill>
            <a:srgbClr val="FFD6D6"/>
          </a:solidFill>
          <a:ln/>
        </p:spPr>
      </p:sp>
      <p:sp>
        <p:nvSpPr>
          <p:cNvPr id="9" name="Text 6"/>
          <p:cNvSpPr/>
          <p:nvPr/>
        </p:nvSpPr>
        <p:spPr>
          <a:xfrm>
            <a:off x="5955744" y="3022283"/>
            <a:ext cx="2718673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Снижение стресса и улучшение здоровья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55744" y="4197072"/>
            <a:ext cx="271867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Классическая музыка оказывает успокаивающее воздействие, снижает стресс, нормализует работу сердца и других внутренних органов.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2800112"/>
            <a:ext cx="3163014" cy="4462343"/>
          </a:xfrm>
          <a:prstGeom prst="roundRect">
            <a:avLst>
              <a:gd name="adj" fmla="val 4215"/>
            </a:avLst>
          </a:prstGeom>
          <a:solidFill>
            <a:srgbClr val="FFD6D6"/>
          </a:solidFill>
          <a:ln/>
        </p:spPr>
      </p:sp>
      <p:sp>
        <p:nvSpPr>
          <p:cNvPr id="12" name="Text 9"/>
          <p:cNvSpPr/>
          <p:nvPr/>
        </p:nvSpPr>
        <p:spPr>
          <a:xfrm>
            <a:off x="9340929" y="3022283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Положительное влияние на эмоции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40929" y="3849886"/>
            <a:ext cx="2718673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Классическая музыка способна вызывать возвышенные, гармоничные эмоции, повышать настроение и улучшать общее эмоциональное состояние.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16625"/>
            <a:ext cx="70905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Влияние музыки природы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1755338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942040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Успокаивающее воздействие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769644"/>
            <a:ext cx="3088958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Звуки природы, такие как шум дождя, журчание ручья или пение птиц, оказывают успокаивающее и умиротворяющее воздействие, снижают кровяное давление и нормализуют работу сердца.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1755338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3942040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Улучшение концентрации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769644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Естественные звуки помогают сосредоточиться, собраться с мыслями и повышают продуктивность. Они создают ощущение гармонии и связи с природой.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1755338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3942159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Положительное влияние на эмоции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769763"/>
            <a:ext cx="3089077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Звуки природы вызывают положительные эмоции, такие как радость, умиротворение и восхищение. Они помогают снять стресс и улучшают общее эмоциональное состояние.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Влияние музыки на формирование личности</a:t>
            </a:r>
            <a:endParaRPr lang="en-US" sz="4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396501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Эмоциональное воздействие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Музыка может вызывать широкий спектр эмоций, влияя на настроение и чувства слушателя.</a:t>
            </a:r>
            <a:endParaRPr lang="en-US" sz="174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425588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Идентификация с сообществом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Музыкальные предпочтения часто связаны с принадлежностью к определенным социальным или культурным группам.</a:t>
            </a:r>
            <a:endParaRPr lang="en-US" sz="174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3101578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Влияние текстов песен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Лирика песен может транслировать различные ценности и убеждения, влияя на мировоззрение личности.</a:t>
            </a:r>
            <a:endParaRPr lang="en-US" sz="174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212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Заключение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2459950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3237548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Эмоциональное воздействие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065151"/>
            <a:ext cx="2233374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Музыка оказывает сильное влияние на эмоциональное состояние человека, вызывая широкий спектр чувств.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19" y="2459950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3237548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Влияние на познание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915019" y="4065151"/>
            <a:ext cx="2233493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Музыка, особенно классическая, положительно влияет на интеллектуальное развитие и когнитивные способности.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459950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237548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Социальное влияние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065151"/>
            <a:ext cx="2233374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Музыкальные предпочтения часто связаны с принадлежностью к определенным социальным и культурным группам.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399" y="2459950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3237548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Негативные аспекты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048399" y="4065151"/>
            <a:ext cx="2233493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Современная музыка, особенно с преобладанием низких частот, может оказывать негативное влияние на здоровье и поведение.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2024-05-21T05:51:07Z</dcterms:created>
  <dcterms:modified xsi:type="dcterms:W3CDTF">2024-05-21T05:51:07Z</dcterms:modified>
</cp:coreProperties>
</file>